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520280"/>
          </a:xfrm>
        </p:spPr>
        <p:txBody>
          <a:bodyPr>
            <a:normAutofit/>
          </a:bodyPr>
          <a:lstStyle/>
          <a:p>
            <a:pPr algn="r"/>
            <a:r>
              <a:rPr lang="ru-RU" sz="2700" dirty="0" smtClean="0"/>
              <a:t>«Поступай с другими так, как ты хотел бы, чтобы они поступали с тобой» </a:t>
            </a:r>
            <a:br>
              <a:rPr lang="ru-RU" sz="27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Травля или </a:t>
            </a:r>
            <a:r>
              <a:rPr lang="ru-RU" dirty="0" err="1" smtClean="0"/>
              <a:t>буллинг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149080"/>
            <a:ext cx="4536504" cy="1800200"/>
          </a:xfrm>
        </p:spPr>
        <p:txBody>
          <a:bodyPr/>
          <a:lstStyle/>
          <a:p>
            <a:endParaRPr lang="en-US" b="1" dirty="0" smtClean="0"/>
          </a:p>
          <a:p>
            <a:r>
              <a:rPr lang="ru-RU" b="1" dirty="0" smtClean="0"/>
              <a:t>Педагог-психолог </a:t>
            </a:r>
          </a:p>
          <a:p>
            <a:r>
              <a:rPr lang="ru-RU" b="1" dirty="0" err="1" smtClean="0"/>
              <a:t>Е.А.Шеховцова</a:t>
            </a:r>
            <a:endParaRPr lang="ru-RU" b="1" dirty="0" smtClean="0"/>
          </a:p>
          <a:p>
            <a:r>
              <a:rPr lang="ru-RU" b="1" dirty="0" smtClean="0"/>
              <a:t>МОБУ «НСОШ№4»</a:t>
            </a:r>
            <a:endParaRPr lang="ru-RU" b="1" dirty="0"/>
          </a:p>
        </p:txBody>
      </p:sp>
      <p:pic>
        <p:nvPicPr>
          <p:cNvPr id="5122" name="Picture 2" descr="C:\Users\user\Desktop\еще\slide-1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81128"/>
            <a:ext cx="2819028" cy="2114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Характеристика жертвы </a:t>
            </a:r>
            <a:r>
              <a:rPr lang="ru-RU" b="1" dirty="0" err="1" smtClean="0"/>
              <a:t>буллинга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ru-RU" b="1" dirty="0" smtClean="0"/>
              <a:t>Беззащитность</a:t>
            </a:r>
          </a:p>
          <a:p>
            <a:r>
              <a:rPr lang="ru-RU" b="1" dirty="0" smtClean="0"/>
              <a:t>Неготовность биться «насмерть»</a:t>
            </a:r>
          </a:p>
          <a:p>
            <a:r>
              <a:rPr lang="ru-RU" b="1" dirty="0" smtClean="0"/>
              <a:t>Низкая самооценка</a:t>
            </a:r>
          </a:p>
          <a:p>
            <a:r>
              <a:rPr lang="ru-RU" b="1" dirty="0" smtClean="0"/>
              <a:t>Высокая агрессивность</a:t>
            </a:r>
          </a:p>
          <a:p>
            <a:r>
              <a:rPr lang="ru-RU" b="1" dirty="0" smtClean="0"/>
              <a:t>Психологические и социальные проблемы</a:t>
            </a:r>
            <a:endParaRPr lang="ru-RU" dirty="0"/>
          </a:p>
        </p:txBody>
      </p:sp>
      <p:pic>
        <p:nvPicPr>
          <p:cNvPr id="5122" name="Picture 2" descr="C:\Users\user\Desktop\бул\c7f021b842fe92771860de3b163a9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816424" cy="2609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Характеристика </a:t>
            </a:r>
            <a:r>
              <a:rPr lang="ru-RU" sz="3200" b="1" dirty="0" err="1" smtClean="0"/>
              <a:t>буллера</a:t>
            </a:r>
            <a:r>
              <a:rPr lang="ru-RU" sz="3200" b="1" dirty="0" smtClean="0"/>
              <a:t>(агрессора)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ru-RU" b="1" dirty="0" smtClean="0"/>
              <a:t>Неуравновешенность, самовлюбленность</a:t>
            </a:r>
          </a:p>
          <a:p>
            <a:r>
              <a:rPr lang="ru-RU" b="1" dirty="0" smtClean="0"/>
              <a:t>Чрезмерная злоба, враждебность, желание «почесать кулаки»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Возвышенное положение в обществе</a:t>
            </a:r>
            <a:endParaRPr lang="ru-RU" dirty="0"/>
          </a:p>
        </p:txBody>
      </p:sp>
      <p:pic>
        <p:nvPicPr>
          <p:cNvPr id="1026" name="Picture 2" descr="C:\Users\user\Desktop\добавка\7c7f3a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869160"/>
            <a:ext cx="320193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добавка\t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05064"/>
            <a:ext cx="3073524" cy="204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добавка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026036"/>
            <a:ext cx="2376264" cy="173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xS-iy19VwQ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2755637" cy="183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/>
          <a:lstStyle/>
          <a:p>
            <a:r>
              <a:rPr lang="ru-RU" b="1" dirty="0" smtClean="0"/>
              <a:t>Последствия </a:t>
            </a:r>
            <a:r>
              <a:rPr lang="ru-RU" b="1" dirty="0" err="1" smtClean="0"/>
              <a:t>буллинга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ru-RU" b="1" dirty="0" smtClean="0"/>
              <a:t>Расстройства психики</a:t>
            </a:r>
          </a:p>
          <a:p>
            <a:r>
              <a:rPr lang="ru-RU" b="1" dirty="0" smtClean="0"/>
              <a:t>Сложности во взаимоотношениях</a:t>
            </a:r>
          </a:p>
          <a:p>
            <a:r>
              <a:rPr lang="ru-RU" b="1" dirty="0" smtClean="0"/>
              <a:t>Болезни</a:t>
            </a:r>
            <a:endParaRPr lang="ru-RU" dirty="0"/>
          </a:p>
        </p:txBody>
      </p:sp>
      <p:pic>
        <p:nvPicPr>
          <p:cNvPr id="2050" name="Picture 2" descr="C:\Users\user\Desktop\еще\811e44f19b55db92a6fe6f917eb740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594919" cy="2343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еще\podrostok-chasto-jaluetsya-na-golovnuyu-bol-122784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140968"/>
            <a:ext cx="3048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ru-RU" b="1" dirty="0" smtClean="0"/>
              <a:t>это должен знать каждый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ru-RU" b="1" dirty="0" smtClean="0"/>
              <a:t>Что дол</a:t>
            </a:r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179512" y="1556792"/>
            <a:ext cx="3672408" cy="4968552"/>
          </a:xfrm>
          <a:prstGeom prst="right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 сложной ситуации необходимо обратиться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628800"/>
            <a:ext cx="4608512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  родителям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3429000"/>
            <a:ext cx="3672408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3284984"/>
            <a:ext cx="4536504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 школьному психологу и социальному педагогу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5157192"/>
            <a:ext cx="4680520" cy="1274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 телефону доверия-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8-800-2000-122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r>
              <a:rPr lang="ru-RU" b="1" dirty="0" smtClean="0"/>
              <a:t>Это должен знать каждый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05776"/>
          </a:xfrm>
        </p:spPr>
        <p:txBody>
          <a:bodyPr/>
          <a:lstStyle/>
          <a:p>
            <a:r>
              <a:rPr lang="ru-RU" b="1" dirty="0" smtClean="0"/>
              <a:t>Применение физического насилия над детьми также уголовно наказуемо, как и над взрослыми;</a:t>
            </a:r>
          </a:p>
          <a:p>
            <a:r>
              <a:rPr lang="ru-RU" b="1" dirty="0" smtClean="0"/>
              <a:t>Оскорбления несовершеннолетнего ребенка другим несовершеннолетним влечет наказания по статье 5.61 Административного кодекса РФ, которая предусматривает штраф в размере от 3000 до 5000 рублей;</a:t>
            </a:r>
          </a:p>
          <a:p>
            <a:r>
              <a:rPr lang="ru-RU" b="1" dirty="0" smtClean="0"/>
              <a:t>Уголовная ответственность наступает с 14 лет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661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«Поступай с другими так, как ты хотел бы, чтобы они поступали с тобой»»</a:t>
            </a:r>
            <a:endParaRPr lang="ru-RU" b="1" dirty="0"/>
          </a:p>
        </p:txBody>
      </p:sp>
      <p:pic>
        <p:nvPicPr>
          <p:cNvPr id="3074" name="Picture 2" descr="C:\Users\user\Desktop\еще\hello_html_m5932d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976664" cy="448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\0be4aa219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10099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259228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длительное физическое или психическое насилие со стороны индивида или группы в отношении индивида, не способного защитить себя в данной ситуации.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73016"/>
            <a:ext cx="8568952" cy="300152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Буллинг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 школе — это систематическое негативное влияние на ученика его одноклассником или группой детей. Само слово английское, его дословный перевод означает «драчун, насильник, хулиган». Обозначает термин групповой или индивидуальный террор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r>
              <a:rPr lang="ru-RU" b="1" dirty="0" smtClean="0"/>
              <a:t>Статистика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568952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За рубежом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буллингу</a:t>
            </a:r>
            <a:r>
              <a:rPr lang="ru-RU" b="1" dirty="0" smtClean="0"/>
              <a:t> подвергается от4% до 50% учащихся школ</a:t>
            </a:r>
          </a:p>
          <a:p>
            <a:pPr>
              <a:buNone/>
            </a:pPr>
            <a:r>
              <a:rPr lang="ru-RU" b="1" i="1" dirty="0" smtClean="0"/>
              <a:t>В России:</a:t>
            </a:r>
          </a:p>
          <a:p>
            <a:pPr>
              <a:buNone/>
            </a:pPr>
            <a:r>
              <a:rPr lang="ru-RU" b="1" dirty="0" smtClean="0"/>
              <a:t>22% мальчиков и 21% девочек становятся жертвами травли одноклассников уже в 11-летнем возрасте</a:t>
            </a:r>
            <a:endParaRPr lang="ru-RU" b="1" dirty="0"/>
          </a:p>
        </p:txBody>
      </p:sp>
      <p:pic>
        <p:nvPicPr>
          <p:cNvPr id="2050" name="Picture 2" descr="C:\Users\user\Desktop\Новая папка\sverst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230000"/>
            <a:ext cx="3410446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/>
          <a:lstStyle/>
          <a:p>
            <a:r>
              <a:rPr lang="ru-RU" b="1" dirty="0" smtClean="0"/>
              <a:t>Типы </a:t>
            </a:r>
            <a:r>
              <a:rPr lang="ru-RU" b="1" dirty="0" err="1" smtClean="0"/>
              <a:t>буллинга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60851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Физический</a:t>
            </a:r>
            <a:endParaRPr lang="en-US" b="1" dirty="0" smtClean="0"/>
          </a:p>
          <a:p>
            <a:pPr>
              <a:buNone/>
            </a:pPr>
            <a:r>
              <a:rPr lang="ru-RU" dirty="0" smtClean="0"/>
              <a:t> Он проявляется побоями, иногда даже намеренным членовредительством. </a:t>
            </a:r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5" name="Picture 2" descr="G:\ДОКУМЕНТЫ\НАСИЛИЕ В ШКОЛЕ\violence-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01008"/>
            <a:ext cx="4485698" cy="296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80120"/>
          </a:xfrm>
        </p:spPr>
        <p:txBody>
          <a:bodyPr/>
          <a:lstStyle/>
          <a:p>
            <a:r>
              <a:rPr lang="ru-RU" b="1" dirty="0" smtClean="0"/>
              <a:t>Типы </a:t>
            </a:r>
            <a:r>
              <a:rPr lang="ru-RU" b="1" dirty="0" err="1" smtClean="0"/>
              <a:t>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36004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Поведенческий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Это бойкот, сплетни (распространение заведомо ложных слухов, выставляющих жертву в невыгодном свете), игнорирование, изоляция в коллективе, интриги, шантаж, вымогательства, создание неприятностей (крадут личные вещи,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портят дневник, тетради).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user\Desktop\Новая папка\izgoj.jpg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17740"/>
            <a:ext cx="3120347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/>
          <a:lstStyle/>
          <a:p>
            <a:r>
              <a:rPr lang="ru-RU" b="1" dirty="0" smtClean="0"/>
              <a:t>Типы </a:t>
            </a:r>
            <a:r>
              <a:rPr lang="ru-RU" b="1" dirty="0" err="1" smtClean="0"/>
              <a:t>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8017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Вербальная агрессия</a:t>
            </a:r>
          </a:p>
          <a:p>
            <a:pPr lvl="0" algn="just">
              <a:buNone/>
            </a:pPr>
            <a:r>
              <a:rPr lang="ru-RU" dirty="0" smtClean="0"/>
              <a:t>Выражается в постоянных насмешках, «</a:t>
            </a:r>
            <a:r>
              <a:rPr lang="ru-RU" dirty="0" err="1" smtClean="0"/>
              <a:t>подколах</a:t>
            </a:r>
            <a:r>
              <a:rPr lang="ru-RU" dirty="0" smtClean="0"/>
              <a:t>», оскорблениях, окриках и даже проклятиях.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user\Desktop\Новая папка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73016"/>
            <a:ext cx="31683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Новая папка\ребенка-обижают-в-школе-1024x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4363702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r>
              <a:rPr lang="ru-RU" b="1" dirty="0" smtClean="0"/>
              <a:t>Типы </a:t>
            </a:r>
            <a:r>
              <a:rPr lang="ru-RU" b="1" dirty="0" err="1" smtClean="0"/>
              <a:t>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Кибербуллинг</a:t>
            </a:r>
            <a:endParaRPr lang="en-US" b="1" dirty="0" smtClean="0"/>
          </a:p>
          <a:p>
            <a:pPr lvl="0">
              <a:buNone/>
            </a:pPr>
            <a:r>
              <a:rPr lang="ru-RU" dirty="0" smtClean="0"/>
              <a:t> Проявляется в травле при помощи социальных сетей или посылании оскорблений на электронный адрес. Сюда входит съемка и выкладывание неприглядного видео в общий доступ.</a:t>
            </a:r>
          </a:p>
          <a:p>
            <a:pPr lvl="0"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</p:txBody>
      </p:sp>
      <p:pic>
        <p:nvPicPr>
          <p:cNvPr id="4" name="Picture 8" descr="F:\1455525745_podrostki-i-kompyuternye-ig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73697"/>
            <a:ext cx="3600400" cy="2742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/>
          <a:lstStyle/>
          <a:p>
            <a:pPr algn="ctr"/>
            <a:r>
              <a:rPr lang="ru-RU" b="1" dirty="0" smtClean="0"/>
              <a:t>Участники </a:t>
            </a:r>
            <a:r>
              <a:rPr lang="ru-RU" b="1" dirty="0" err="1" smtClean="0"/>
              <a:t>буллинга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2448272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жертва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212976"/>
            <a:ext cx="2448272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наблюдатели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1484784"/>
            <a:ext cx="2448272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агрессор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бул\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203364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esktop\бул\luda_dje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36912"/>
            <a:ext cx="2273278" cy="2388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user\Desktop\бул\i.jpeg1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810125"/>
            <a:ext cx="363855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208</TotalTime>
  <Words>364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Georgia</vt:lpstr>
      <vt:lpstr>Times New Roman</vt:lpstr>
      <vt:lpstr>Trebuchet MS</vt:lpstr>
      <vt:lpstr>Wingdings 2</vt:lpstr>
      <vt:lpstr>Городская</vt:lpstr>
      <vt:lpstr>«Поступай с другими так, как ты хотел бы, чтобы они поступали с тобой»    Травля или буллинг? </vt:lpstr>
      <vt:lpstr>Презентация PowerPoint</vt:lpstr>
      <vt:lpstr>Буллинг — это длительное физическое или психическое насилие со стороны индивида или группы в отношении индивида, не способного защитить себя в данной ситуации.  </vt:lpstr>
      <vt:lpstr>Статистика</vt:lpstr>
      <vt:lpstr>Типы буллинга</vt:lpstr>
      <vt:lpstr>Типы буллинга</vt:lpstr>
      <vt:lpstr>Типы буллинга</vt:lpstr>
      <vt:lpstr>Типы буллинга</vt:lpstr>
      <vt:lpstr>Участники буллинга</vt:lpstr>
      <vt:lpstr>Характеристика жертвы буллинга</vt:lpstr>
      <vt:lpstr>Характеристика буллера(агрессора)</vt:lpstr>
      <vt:lpstr>Последствия буллинга</vt:lpstr>
      <vt:lpstr>это должен знать каждый:</vt:lpstr>
      <vt:lpstr>Это должен знать каждый:</vt:lpstr>
      <vt:lpstr>«Поступай с другими так, как ты хотел бы, чтобы они поступали с тобой»»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«Поступай с другими так, как ты хотел бы, чтобы они поступали с тобой»-</dc:title>
  <dc:creator>user</dc:creator>
  <cp:lastModifiedBy>1</cp:lastModifiedBy>
  <cp:revision>11</cp:revision>
  <dcterms:created xsi:type="dcterms:W3CDTF">2017-01-16T01:06:15Z</dcterms:created>
  <dcterms:modified xsi:type="dcterms:W3CDTF">2022-04-14T06:14:55Z</dcterms:modified>
</cp:coreProperties>
</file>